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66" r:id="rId2"/>
    <p:sldId id="318" r:id="rId3"/>
    <p:sldId id="319" r:id="rId4"/>
    <p:sldId id="320" r:id="rId5"/>
    <p:sldId id="267" r:id="rId6"/>
    <p:sldId id="265" r:id="rId7"/>
    <p:sldId id="316" r:id="rId8"/>
    <p:sldId id="268" r:id="rId9"/>
    <p:sldId id="269" r:id="rId10"/>
    <p:sldId id="258" r:id="rId11"/>
    <p:sldId id="271" r:id="rId12"/>
    <p:sldId id="260" r:id="rId13"/>
    <p:sldId id="263" r:id="rId14"/>
    <p:sldId id="262" r:id="rId15"/>
    <p:sldId id="305" r:id="rId16"/>
    <p:sldId id="311" r:id="rId17"/>
    <p:sldId id="308" r:id="rId18"/>
    <p:sldId id="309" r:id="rId19"/>
    <p:sldId id="313" r:id="rId20"/>
    <p:sldId id="314" r:id="rId21"/>
    <p:sldId id="278" r:id="rId22"/>
    <p:sldId id="281" r:id="rId23"/>
    <p:sldId id="279" r:id="rId24"/>
    <p:sldId id="293" r:id="rId25"/>
    <p:sldId id="297" r:id="rId26"/>
    <p:sldId id="301" r:id="rId27"/>
    <p:sldId id="302" r:id="rId28"/>
    <p:sldId id="321" r:id="rId29"/>
    <p:sldId id="317" r:id="rId30"/>
    <p:sldId id="295" r:id="rId31"/>
    <p:sldId id="270" r:id="rId32"/>
    <p:sldId id="303" r:id="rId33"/>
    <p:sldId id="280" r:id="rId34"/>
    <p:sldId id="272" r:id="rId35"/>
    <p:sldId id="277" r:id="rId36"/>
    <p:sldId id="259" r:id="rId37"/>
    <p:sldId id="264" r:id="rId38"/>
    <p:sldId id="273" r:id="rId39"/>
    <p:sldId id="315" r:id="rId40"/>
    <p:sldId id="275" r:id="rId41"/>
    <p:sldId id="306" r:id="rId42"/>
    <p:sldId id="307" r:id="rId43"/>
    <p:sldId id="310" r:id="rId4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7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doocy\My%20Documents\Red%20Cross%20Consultancy\Baseline%20Toolkit\M&amp;E%20Overview%20Documents\HH%20Survey%20Domains%20&amp;%20Questions%2003.06.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title>
      <c:tx>
        <c:rich>
          <a:bodyPr/>
          <a:lstStyle/>
          <a:p>
            <a:pPr>
              <a:defRPr/>
            </a:pPr>
            <a:r>
              <a:rPr lang="en-US" sz="1400"/>
              <a:t>Resiliency</a:t>
            </a:r>
            <a:r>
              <a:rPr lang="en-US" sz="1400" baseline="0"/>
              <a:t> </a:t>
            </a:r>
            <a:r>
              <a:rPr lang="en-US" sz="1400"/>
              <a:t>Evaluation Domains</a:t>
            </a:r>
          </a:p>
        </c:rich>
      </c:tx>
      <c:layout/>
    </c:title>
    <c:plotArea>
      <c:layout/>
      <c:radarChart>
        <c:radarStyle val="marker"/>
        <c:ser>
          <c:idx val="0"/>
          <c:order val="0"/>
          <c:spPr>
            <a:ln w="57150"/>
          </c:spPr>
          <c:marker>
            <c:symbol val="none"/>
          </c:marker>
          <c:cat>
            <c:strRef>
              <c:f>'Conceptual Overview'!$F$7:$F$11</c:f>
              <c:strCache>
                <c:ptCount val="5"/>
                <c:pt idx="0">
                  <c:v>Governance</c:v>
                </c:pt>
                <c:pt idx="1">
                  <c:v>Risk Knowledge</c:v>
                </c:pt>
                <c:pt idx="2">
                  <c:v>Public Awareness</c:v>
                </c:pt>
                <c:pt idx="3">
                  <c:v>Risk Reduction</c:v>
                </c:pt>
                <c:pt idx="4">
                  <c:v>Preparedness</c:v>
                </c:pt>
              </c:strCache>
            </c:strRef>
          </c:cat>
          <c:val>
            <c:numRef>
              <c:f>'Conceptual Overview'!$H$7:$H$11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spPr>
            <a:ln w="44450"/>
          </c:spPr>
          <c:marker>
            <c:symbol val="none"/>
          </c:marker>
          <c:cat>
            <c:strRef>
              <c:f>'Conceptual Overview'!$F$7:$F$11</c:f>
              <c:strCache>
                <c:ptCount val="5"/>
                <c:pt idx="0">
                  <c:v>Governance</c:v>
                </c:pt>
                <c:pt idx="1">
                  <c:v>Risk Knowledge</c:v>
                </c:pt>
                <c:pt idx="2">
                  <c:v>Public Awareness</c:v>
                </c:pt>
                <c:pt idx="3">
                  <c:v>Risk Reduction</c:v>
                </c:pt>
                <c:pt idx="4">
                  <c:v>Preparedness</c:v>
                </c:pt>
              </c:strCache>
            </c:strRef>
          </c:cat>
          <c:val>
            <c:numRef>
              <c:f>'Conceptual Overview'!$I$7:$I$11</c:f>
              <c:numCache>
                <c:formatCode>General</c:formatCode>
                <c:ptCount val="5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8.5</c:v>
                </c:pt>
                <c:pt idx="4">
                  <c:v>7.5</c:v>
                </c:pt>
              </c:numCache>
            </c:numRef>
          </c:val>
        </c:ser>
        <c:axId val="69236992"/>
        <c:axId val="66736128"/>
      </c:radarChart>
      <c:catAx>
        <c:axId val="69236992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66736128"/>
        <c:crosses val="autoZero"/>
        <c:auto val="1"/>
        <c:lblAlgn val="ctr"/>
        <c:lblOffset val="100"/>
      </c:catAx>
      <c:valAx>
        <c:axId val="66736128"/>
        <c:scaling>
          <c:orientation val="minMax"/>
        </c:scaling>
        <c:axPos val="l"/>
        <c:majorGridlines/>
        <c:numFmt formatCode="General" sourceLinked="0"/>
        <c:majorTickMark val="none"/>
        <c:tickLblPos val="none"/>
        <c:crossAx val="6923699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4CA97-E989-4A43-A5B1-EFE1C7D7C9BE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</dgm:pt>
    <dgm:pt modelId="{7E0295E9-3D42-403A-B761-67FC8DC9601A}">
      <dgm:prSet phldrT="[Text]" custT="1"/>
      <dgm:spPr/>
      <dgm:t>
        <a:bodyPr/>
        <a:lstStyle/>
        <a:p>
          <a:r>
            <a:rPr lang="en-US" sz="1400" b="1" smtClean="0"/>
            <a:t>Project Beginning </a:t>
          </a:r>
        </a:p>
        <a:p>
          <a:r>
            <a:rPr lang="en-US" sz="1300" smtClean="0"/>
            <a:t>(1</a:t>
          </a:r>
          <a:r>
            <a:rPr lang="en-US" sz="1300" baseline="30000" smtClean="0"/>
            <a:t>st</a:t>
          </a:r>
          <a:r>
            <a:rPr lang="en-US" sz="1300" smtClean="0"/>
            <a:t> 6 months)</a:t>
          </a:r>
          <a:endParaRPr lang="en-US" sz="1300"/>
        </a:p>
      </dgm:t>
    </dgm:pt>
    <dgm:pt modelId="{04E4D95B-67BB-4DF0-8065-1D63BB10189B}" type="parTrans" cxnId="{4A8ED0F5-F29E-4093-932E-6CC629C68BE4}">
      <dgm:prSet/>
      <dgm:spPr/>
      <dgm:t>
        <a:bodyPr/>
        <a:lstStyle/>
        <a:p>
          <a:endParaRPr lang="en-US"/>
        </a:p>
      </dgm:t>
    </dgm:pt>
    <dgm:pt modelId="{21E1D751-E485-4EC4-84E8-995CBB9A0EF1}" type="sibTrans" cxnId="{4A8ED0F5-F29E-4093-932E-6CC629C68BE4}">
      <dgm:prSet/>
      <dgm:spPr/>
      <dgm:t>
        <a:bodyPr/>
        <a:lstStyle/>
        <a:p>
          <a:endParaRPr lang="en-US"/>
        </a:p>
      </dgm:t>
    </dgm:pt>
    <dgm:pt modelId="{EF19895C-20E3-4560-861B-4964F6BAC1B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b="1" smtClean="0"/>
            <a:t>Project Activities Ongoing in Communities </a:t>
          </a:r>
        </a:p>
        <a:p>
          <a:r>
            <a:rPr lang="en-US" sz="1300" smtClean="0"/>
            <a:t>(~15-27 months with monitoring every 2-4 monts)</a:t>
          </a:r>
          <a:endParaRPr lang="en-US" sz="1300"/>
        </a:p>
      </dgm:t>
    </dgm:pt>
    <dgm:pt modelId="{E8A64EE6-F799-4900-AAB5-81065E5E7C17}" type="parTrans" cxnId="{F7067691-9D85-4AF5-8939-B00091233597}">
      <dgm:prSet/>
      <dgm:spPr/>
      <dgm:t>
        <a:bodyPr/>
        <a:lstStyle/>
        <a:p>
          <a:endParaRPr lang="en-US"/>
        </a:p>
      </dgm:t>
    </dgm:pt>
    <dgm:pt modelId="{049BD90A-0077-46F9-8152-B39496EA3CC6}" type="sibTrans" cxnId="{F7067691-9D85-4AF5-8939-B00091233597}">
      <dgm:prSet/>
      <dgm:spPr/>
      <dgm:t>
        <a:bodyPr/>
        <a:lstStyle/>
        <a:p>
          <a:endParaRPr lang="en-US"/>
        </a:p>
      </dgm:t>
    </dgm:pt>
    <dgm:pt modelId="{68169FAA-67CF-4F85-B996-51668BCA0298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1" smtClean="0"/>
            <a:t>Project End </a:t>
          </a:r>
        </a:p>
        <a:p>
          <a:r>
            <a:rPr lang="en-US" sz="1300" smtClean="0"/>
            <a:t>(last 3 months)</a:t>
          </a:r>
          <a:endParaRPr lang="en-US" sz="1300"/>
        </a:p>
      </dgm:t>
    </dgm:pt>
    <dgm:pt modelId="{7B7AA92C-675E-4BF2-8E83-5F457AF22B4C}" type="parTrans" cxnId="{7BBA92B5-ABEF-4C46-829B-29A6247944D2}">
      <dgm:prSet/>
      <dgm:spPr/>
      <dgm:t>
        <a:bodyPr/>
        <a:lstStyle/>
        <a:p>
          <a:endParaRPr lang="en-US"/>
        </a:p>
      </dgm:t>
    </dgm:pt>
    <dgm:pt modelId="{4E01BEF4-9FE1-40CF-A46E-320C68F11467}" type="sibTrans" cxnId="{7BBA92B5-ABEF-4C46-829B-29A6247944D2}">
      <dgm:prSet/>
      <dgm:spPr/>
      <dgm:t>
        <a:bodyPr/>
        <a:lstStyle/>
        <a:p>
          <a:endParaRPr lang="en-US"/>
        </a:p>
      </dgm:t>
    </dgm:pt>
    <dgm:pt modelId="{9C0B9F2D-1DBD-4548-B4D7-7682D258C563}" type="pres">
      <dgm:prSet presAssocID="{1D64CA97-E989-4A43-A5B1-EFE1C7D7C9BE}" presName="Name0" presStyleCnt="0">
        <dgm:presLayoutVars>
          <dgm:dir/>
          <dgm:animLvl val="lvl"/>
          <dgm:resizeHandles val="exact"/>
        </dgm:presLayoutVars>
      </dgm:prSet>
      <dgm:spPr/>
    </dgm:pt>
    <dgm:pt modelId="{068F2292-FB61-4290-951C-53099169BCDE}" type="pres">
      <dgm:prSet presAssocID="{7E0295E9-3D42-403A-B761-67FC8DC9601A}" presName="parTxOnly" presStyleLbl="node1" presStyleIdx="0" presStyleCnt="3" custScaleX="904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E1403-31CA-4032-9AE4-691891540A68}" type="pres">
      <dgm:prSet presAssocID="{21E1D751-E485-4EC4-84E8-995CBB9A0EF1}" presName="parTxOnlySpace" presStyleCnt="0"/>
      <dgm:spPr/>
    </dgm:pt>
    <dgm:pt modelId="{5DDFBF3B-A892-4ABE-938A-3030B02D3956}" type="pres">
      <dgm:prSet presAssocID="{EF19895C-20E3-4560-861B-4964F6BAC1BF}" presName="parTxOnly" presStyleLbl="node1" presStyleIdx="1" presStyleCnt="3" custScaleX="218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BC3EA-31B2-4440-9D42-EE556957E6C4}" type="pres">
      <dgm:prSet presAssocID="{049BD90A-0077-46F9-8152-B39496EA3CC6}" presName="parTxOnlySpace" presStyleCnt="0"/>
      <dgm:spPr/>
    </dgm:pt>
    <dgm:pt modelId="{4A0AF954-CDA6-45C2-9220-47C87601574C}" type="pres">
      <dgm:prSet presAssocID="{68169FAA-67CF-4F85-B996-51668BCA029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67691-9D85-4AF5-8939-B00091233597}" srcId="{1D64CA97-E989-4A43-A5B1-EFE1C7D7C9BE}" destId="{EF19895C-20E3-4560-861B-4964F6BAC1BF}" srcOrd="1" destOrd="0" parTransId="{E8A64EE6-F799-4900-AAB5-81065E5E7C17}" sibTransId="{049BD90A-0077-46F9-8152-B39496EA3CC6}"/>
    <dgm:cxn modelId="{7BBA92B5-ABEF-4C46-829B-29A6247944D2}" srcId="{1D64CA97-E989-4A43-A5B1-EFE1C7D7C9BE}" destId="{68169FAA-67CF-4F85-B996-51668BCA0298}" srcOrd="2" destOrd="0" parTransId="{7B7AA92C-675E-4BF2-8E83-5F457AF22B4C}" sibTransId="{4E01BEF4-9FE1-40CF-A46E-320C68F11467}"/>
    <dgm:cxn modelId="{3467404F-3F3B-4256-8571-EC6007FC219C}" type="presOf" srcId="{EF19895C-20E3-4560-861B-4964F6BAC1BF}" destId="{5DDFBF3B-A892-4ABE-938A-3030B02D3956}" srcOrd="0" destOrd="0" presId="urn:microsoft.com/office/officeart/2005/8/layout/chevron1"/>
    <dgm:cxn modelId="{4A8ED0F5-F29E-4093-932E-6CC629C68BE4}" srcId="{1D64CA97-E989-4A43-A5B1-EFE1C7D7C9BE}" destId="{7E0295E9-3D42-403A-B761-67FC8DC9601A}" srcOrd="0" destOrd="0" parTransId="{04E4D95B-67BB-4DF0-8065-1D63BB10189B}" sibTransId="{21E1D751-E485-4EC4-84E8-995CBB9A0EF1}"/>
    <dgm:cxn modelId="{27843264-210A-4E63-B32E-4116B4317BA6}" type="presOf" srcId="{1D64CA97-E989-4A43-A5B1-EFE1C7D7C9BE}" destId="{9C0B9F2D-1DBD-4548-B4D7-7682D258C563}" srcOrd="0" destOrd="0" presId="urn:microsoft.com/office/officeart/2005/8/layout/chevron1"/>
    <dgm:cxn modelId="{AEE4F65F-40CA-4193-883E-BB421F492171}" type="presOf" srcId="{7E0295E9-3D42-403A-B761-67FC8DC9601A}" destId="{068F2292-FB61-4290-951C-53099169BCDE}" srcOrd="0" destOrd="0" presId="urn:microsoft.com/office/officeart/2005/8/layout/chevron1"/>
    <dgm:cxn modelId="{BF7A1FCA-83F9-4DC3-8923-36C6D68F6474}" type="presOf" srcId="{68169FAA-67CF-4F85-B996-51668BCA0298}" destId="{4A0AF954-CDA6-45C2-9220-47C87601574C}" srcOrd="0" destOrd="0" presId="urn:microsoft.com/office/officeart/2005/8/layout/chevron1"/>
    <dgm:cxn modelId="{C0001799-7DA8-49F8-8111-4FA0601D2427}" type="presParOf" srcId="{9C0B9F2D-1DBD-4548-B4D7-7682D258C563}" destId="{068F2292-FB61-4290-951C-53099169BCDE}" srcOrd="0" destOrd="0" presId="urn:microsoft.com/office/officeart/2005/8/layout/chevron1"/>
    <dgm:cxn modelId="{E1377F01-8D04-4978-9563-D9BC1352EDC8}" type="presParOf" srcId="{9C0B9F2D-1DBD-4548-B4D7-7682D258C563}" destId="{28FE1403-31CA-4032-9AE4-691891540A68}" srcOrd="1" destOrd="0" presId="urn:microsoft.com/office/officeart/2005/8/layout/chevron1"/>
    <dgm:cxn modelId="{F8CB35A3-3C2E-472E-BE3B-BD9A531BCEE9}" type="presParOf" srcId="{9C0B9F2D-1DBD-4548-B4D7-7682D258C563}" destId="{5DDFBF3B-A892-4ABE-938A-3030B02D3956}" srcOrd="2" destOrd="0" presId="urn:microsoft.com/office/officeart/2005/8/layout/chevron1"/>
    <dgm:cxn modelId="{8A6B0408-FBAD-4E31-A2C7-FC0CA2197A98}" type="presParOf" srcId="{9C0B9F2D-1DBD-4548-B4D7-7682D258C563}" destId="{985BC3EA-31B2-4440-9D42-EE556957E6C4}" srcOrd="3" destOrd="0" presId="urn:microsoft.com/office/officeart/2005/8/layout/chevron1"/>
    <dgm:cxn modelId="{323ABC8E-D39B-4C26-8D7B-9AD0E1731532}" type="presParOf" srcId="{9C0B9F2D-1DBD-4548-B4D7-7682D258C563}" destId="{4A0AF954-CDA6-45C2-9220-47C87601574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F2292-FB61-4290-951C-53099169BCDE}">
      <dsp:nvSpPr>
        <dsp:cNvPr id="0" name=""/>
        <dsp:cNvSpPr/>
      </dsp:nvSpPr>
      <dsp:spPr>
        <a:xfrm>
          <a:off x="207" y="644068"/>
          <a:ext cx="1910893" cy="845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Project Beginning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(1</a:t>
          </a:r>
          <a:r>
            <a:rPr lang="en-US" sz="1300" kern="1200" baseline="30000" smtClean="0"/>
            <a:t>st</a:t>
          </a:r>
          <a:r>
            <a:rPr lang="en-US" sz="1300" kern="1200" smtClean="0"/>
            <a:t> 6 months)</a:t>
          </a:r>
          <a:endParaRPr lang="en-US" sz="1300" kern="1200"/>
        </a:p>
      </dsp:txBody>
      <dsp:txXfrm>
        <a:off x="207" y="644068"/>
        <a:ext cx="1910893" cy="845462"/>
      </dsp:txXfrm>
    </dsp:sp>
    <dsp:sp modelId="{5DDFBF3B-A892-4ABE-938A-3030B02D3956}">
      <dsp:nvSpPr>
        <dsp:cNvPr id="0" name=""/>
        <dsp:cNvSpPr/>
      </dsp:nvSpPr>
      <dsp:spPr>
        <a:xfrm>
          <a:off x="1699735" y="644068"/>
          <a:ext cx="4627365" cy="845462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Project Activities Ongoing in Communities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(~15-27 months with monitoring every 2-4 monts)</a:t>
          </a:r>
          <a:endParaRPr lang="en-US" sz="1300" kern="1200"/>
        </a:p>
      </dsp:txBody>
      <dsp:txXfrm>
        <a:off x="1699735" y="644068"/>
        <a:ext cx="4627365" cy="845462"/>
      </dsp:txXfrm>
    </dsp:sp>
    <dsp:sp modelId="{4A0AF954-CDA6-45C2-9220-47C87601574C}">
      <dsp:nvSpPr>
        <dsp:cNvPr id="0" name=""/>
        <dsp:cNvSpPr/>
      </dsp:nvSpPr>
      <dsp:spPr>
        <a:xfrm>
          <a:off x="6115735" y="644068"/>
          <a:ext cx="2113657" cy="84546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Project End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(last 3 months)</a:t>
          </a:r>
          <a:endParaRPr lang="en-US" sz="1300" kern="1200"/>
        </a:p>
      </dsp:txBody>
      <dsp:txXfrm>
        <a:off x="6115735" y="644068"/>
        <a:ext cx="2113657" cy="845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AE4208-3F1A-4E5D-87C9-F3CE5AFB3742}" type="datetimeFigureOut">
              <a:rPr lang="en-US"/>
              <a:pPr/>
              <a:t>9/1/2011</a:t>
            </a:fld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4D24B4-4648-401C-BEDE-731F57A600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CB9A912-53BF-490A-8B1B-ABDCACE304BE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13219F-C48A-445C-B2F8-55DCAEEC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EA10-94C2-48FD-BA42-F3D562135025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1D3B-CD61-4B77-8A83-4BE5726D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DA15-891F-44E2-9075-23629DA606D6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9F13-AD7B-4325-B025-77BDF5894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C234-C718-4BB6-B948-D7CB0609B3A5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B666-5D37-4962-9A10-813AF7D4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39E3-FC3D-42DA-BE80-E8CB5B5C00DC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6CBC-46BA-4C4A-800A-A0E70EE05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3777-E1CC-4EF5-A9D8-69015DA8053F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197B3-8CD1-4891-B261-5EA70008D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E4D1F-0E6F-40D0-9B3B-B358CE0D2FDF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72A8-9038-4F37-8803-2F2F7C548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2516-5F16-4C19-8B7D-5ED2B88F80F9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8C22A-259F-4994-83C6-0D44FDC0B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1431-7134-491D-AB39-B9429731FD71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838A-6FDC-4A47-8B2A-A95B03C52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D41D-7753-4713-AEEF-ED75916B01C9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154B5-BFC7-4A4B-B98C-2F31660BA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F3B5-0804-4688-9035-120EBEB3EC66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B36C-0671-4177-A29F-43E0A6E19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89CA-91DC-4204-BFD4-E23AECC2BACA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1547-453D-41A8-B738-9BBBDDD9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7C27EF-2A3E-4775-84AD-38014E823FA8}" type="datetime1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281CD-BE7E-4B77-9C81-36FD54CD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PowerPoint_Slide1.sl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327AC-6D81-461E-8647-AA385997BE02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pPr eaLnBrk="1" hangingPunct="1"/>
            <a:r>
              <a:rPr lang="es-ES" sz="4000" b="1" smtClean="0"/>
              <a:t>Evaluating Progress in Disaster Preparedness across Countries: </a:t>
            </a:r>
            <a:r>
              <a:rPr lang="es-ES" sz="3600" b="1" smtClean="0"/>
              <a:t>Hyogo concepts Made Easy </a:t>
            </a:r>
            <a:br>
              <a:rPr lang="es-ES" sz="3600" b="1" smtClean="0"/>
            </a:br>
            <a:r>
              <a:rPr lang="es-ES" sz="3600" b="1" smtClean="0"/>
              <a:t>(and Influential)</a:t>
            </a:r>
            <a:endParaRPr lang="en-US" sz="360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553200" cy="1752600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rgbClr val="898989"/>
                </a:solidFill>
              </a:rPr>
              <a:t>Dale Hill, Sr. M &amp; E Advisor, </a:t>
            </a:r>
          </a:p>
          <a:p>
            <a:pPr eaLnBrk="1" hangingPunct="1"/>
            <a:r>
              <a:rPr lang="en-US" sz="3400" b="1" smtClean="0">
                <a:solidFill>
                  <a:srgbClr val="898989"/>
                </a:solidFill>
              </a:rPr>
              <a:t>American Red Cross International</a:t>
            </a:r>
          </a:p>
          <a:p>
            <a:pPr eaLnBrk="1" hangingPunct="1"/>
            <a:r>
              <a:rPr lang="en-US" sz="2400" b="1" smtClean="0">
                <a:solidFill>
                  <a:srgbClr val="898989"/>
                </a:solidFill>
              </a:rPr>
              <a:t>September 1, 2011</a:t>
            </a:r>
          </a:p>
        </p:txBody>
      </p:sp>
      <p:pic>
        <p:nvPicPr>
          <p:cNvPr id="14340" name="Picture 3" descr="http://www.eldoradonews.com/Blog/wp-content/uploads/2010/01/RedCross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6BDAFF2-AA4F-47EE-B72D-13F77BA2699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D613C-B4EC-4137-A5B8-2AE478A62BF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CBDRR activities, outcomes, and M&amp;E framework</a:t>
            </a:r>
            <a:endParaRPr lang="en-US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Calibri" pitchFamily="34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990600" y="1676400"/>
          <a:ext cx="7239000" cy="4876800"/>
        </p:xfrm>
        <a:graphic>
          <a:graphicData uri="http://schemas.openxmlformats.org/presentationml/2006/ole">
            <p:oleObj spid="_x0000_s1025" name="Slide" r:id="rId4" imgW="4570465" imgH="342746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D90EA-7A5D-4A18-995A-2BF9B7A3887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the Monitoring and Evaluation Strategy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Project monitoring activities: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Aim to minimize the reporting burden for Red Cross National Societies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Represent a minimum standard;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/>
              <a:t>NSs may collect additional information or add questions that are specific to the local context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Resilience  assessed by combining data from a </a:t>
            </a:r>
            <a:r>
              <a:rPr lang="en-US" sz="2700" u="sng" smtClean="0"/>
              <a:t>household survey</a:t>
            </a:r>
            <a:r>
              <a:rPr lang="en-US" sz="2700" smtClean="0"/>
              <a:t>, </a:t>
            </a:r>
            <a:r>
              <a:rPr lang="en-US" sz="2700" u="sng" smtClean="0"/>
              <a:t>focus groups </a:t>
            </a:r>
            <a:r>
              <a:rPr lang="en-US" sz="2700" smtClean="0"/>
              <a:t>with community leaders, and a </a:t>
            </a:r>
            <a:r>
              <a:rPr lang="en-US" sz="2700" u="sng" smtClean="0"/>
              <a:t>community observation checklist</a:t>
            </a:r>
            <a:r>
              <a:rPr lang="en-US" sz="270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u="sng" smtClean="0"/>
              <a:t>Also-Post-disaster assessments to </a:t>
            </a:r>
            <a:r>
              <a:rPr lang="en-US" sz="2700" smtClean="0"/>
              <a:t>capture response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smtClean="0"/>
              <a:t>     to actual disaster.   </a:t>
            </a:r>
          </a:p>
          <a:p>
            <a:pPr eaLnBrk="1" hangingPunct="1">
              <a:lnSpc>
                <a:spcPct val="90000"/>
              </a:lnSpc>
            </a:pPr>
            <a:endParaRPr lang="en-US" sz="27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7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CDA4B-EEB7-4EC6-B60D-4623DE7B2A9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Monitoring and Evaluation Activities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21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57200" y="3429000"/>
            <a:ext cx="1981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/>
              <a:t>Baseline Assessment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28900" y="3429000"/>
            <a:ext cx="3733800" cy="9144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/>
              <a:t>Routine Monitoring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/>
              <a:t>Community visits every 6 months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53200" y="3429000"/>
            <a:ext cx="1981200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/>
              <a:t>Final Assessment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6288" y="4267200"/>
            <a:ext cx="1981200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Survey of 100 households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Two focus groups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Community Checklist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81400" y="4267200"/>
            <a:ext cx="27432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Two focus groups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Community checklists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8000" y="4267200"/>
            <a:ext cx="1981200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Survey of 100 households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Two focus groups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>
                <a:solidFill>
                  <a:schemeClr val="tx1"/>
                </a:solidFill>
              </a:rPr>
              <a:t> Community Checklist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3AF23-D3E4-42BA-913C-591E39441A8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Visualizing the Resiliency Domains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1371600"/>
          <a:ext cx="63246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90850-7100-44CD-BD47-08C6C96D9D6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Components of the Resiliency Domains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5863" y="1508125"/>
          <a:ext cx="6858000" cy="5265884"/>
        </p:xfrm>
        <a:graphic>
          <a:graphicData uri="http://schemas.openxmlformats.org/drawingml/2006/table">
            <a:tbl>
              <a:tblPr/>
              <a:tblGrid>
                <a:gridCol w="784195"/>
                <a:gridCol w="784195"/>
                <a:gridCol w="497272"/>
                <a:gridCol w="293580"/>
                <a:gridCol w="4498758"/>
              </a:tblGrid>
              <a:tr h="2244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Governance: </a:t>
                      </a:r>
                      <a:endParaRPr lang="en-US" sz="14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Policy, planning, and political commitment of local governments and community structures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Partnerships and accountability between government and community groups/actors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 Knowledge: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Perceptions, awareness and assessment of past and current hazards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Vulnerability and capacity assessment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Public Awareness: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Knowledge development, including education and training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Community participation, commitment, and action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Information management and sharing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Risk Reduction: 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Community level environmental risk reduction measures (including micro-projects)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Vulnerability reduction (including sustainable livelihoods, social protection measures)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Preparedness: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22448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Household and community preparedness measures and response capacities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48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Early warning systems</a:t>
                      </a:r>
                      <a:endParaRPr lang="en-US" sz="140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orbel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DE"/>
                    </a:solidFill>
                  </a:tcPr>
                </a:tc>
              </a:tr>
              <a:tr h="300692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Organizational response capacities and coordination</a:t>
                      </a:r>
                      <a:endParaRPr lang="en-US" sz="1400" dirty="0">
                        <a:latin typeface="Corbel"/>
                        <a:ea typeface="Corbel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2438B-4E69-46C2-B6C9-483499D17BD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The Household Survey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Monitoring tools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Focus Groups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community checklist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the post-disaster report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23BB2-F13A-4086-B8E8-957D02A033E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Components of the </a:t>
            </a:r>
            <a:br>
              <a:rPr lang="en-US" dirty="0" smtClean="0"/>
            </a:br>
            <a:r>
              <a:rPr lang="en-US" dirty="0" smtClean="0"/>
              <a:t>Household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Contact community leaders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and train the interviewers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Adapt the questionnaire to the local context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Obtain community maps and plan the sample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Conduct the baseline/final assessment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Household survey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Focus groups with community leaders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Summarize results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2AAAC-40BA-4193-8E13-5E728D5E7D7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Baseline/Final Evaluation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133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Should be feasible to implement at the national level in a two to three week period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Dependent on the number of communities participating in CBDRR programs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Accessibility of selected communities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7391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91A4F-C903-430E-A769-B935D1895C3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Survey Team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Apart from National Society staff serving as supervisors, a team of 3-4 interviewers is required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Ideally the same interviewers are used in all communities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Training is required only once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Survey is implemented in a consistent manner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Interviewers should not be from CBDRR communities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365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70B6D-A206-4F95-ACA2-92750887E56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Sampling Methods</a:t>
            </a:r>
            <a:br>
              <a:rPr lang="en-US" dirty="0" smtClean="0"/>
            </a:br>
            <a:r>
              <a:rPr lang="en-US" dirty="0" smtClean="0"/>
              <a:t>Two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Interval sampling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Total number of households in the community is estimated.  Every nth household is selected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Works best in smaller rural communities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Segmentation sampling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Random select of sub-areas and then households within the community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Works best in urban areas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38400"/>
            <a:ext cx="3419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321945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D48F-1FC4-4672-A508-EFEEFF3304C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Workshop: For You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458200" cy="5334000"/>
          </a:xfrm>
        </p:spPr>
        <p:txBody>
          <a:bodyPr/>
          <a:lstStyle/>
          <a:p>
            <a:r>
              <a:rPr lang="en-US" sz="2800" smtClean="0"/>
              <a:t>To Illustrate 4 ways to increase influence</a:t>
            </a:r>
          </a:p>
          <a:p>
            <a:pPr lvl="1"/>
            <a:r>
              <a:rPr lang="en-US" sz="2400" smtClean="0"/>
              <a:t>Use of consensus framework (Hyogo)—techn. credibility</a:t>
            </a:r>
          </a:p>
          <a:p>
            <a:pPr lvl="1"/>
            <a:r>
              <a:rPr lang="en-US" sz="2400" smtClean="0"/>
              <a:t>Use of simple data collection instruments—flexible for context, but uniform in analysis—accept. to communities</a:t>
            </a:r>
          </a:p>
          <a:p>
            <a:pPr lvl="1"/>
            <a:r>
              <a:rPr lang="en-US" sz="2400" smtClean="0"/>
              <a:t>Weighting and indexation to enable:</a:t>
            </a:r>
          </a:p>
          <a:p>
            <a:pPr lvl="2"/>
            <a:r>
              <a:rPr lang="en-US" sz="2000" smtClean="0"/>
              <a:t>Comparison across countries, communities</a:t>
            </a:r>
          </a:p>
          <a:p>
            <a:pPr lvl="2"/>
            <a:r>
              <a:rPr lang="en-US" sz="2000" smtClean="0"/>
              <a:t>Summary presentation of understandable concepts</a:t>
            </a:r>
          </a:p>
          <a:p>
            <a:pPr lvl="1"/>
            <a:r>
              <a:rPr lang="en-US" sz="2400" smtClean="0"/>
              <a:t>Appealing visuals for both community &amp; technical audience to:</a:t>
            </a:r>
          </a:p>
          <a:p>
            <a:pPr lvl="2"/>
            <a:r>
              <a:rPr lang="en-US" sz="2000" smtClean="0"/>
              <a:t>Set priorities</a:t>
            </a:r>
          </a:p>
          <a:p>
            <a:pPr lvl="2"/>
            <a:r>
              <a:rPr lang="en-US" sz="2000" smtClean="0"/>
              <a:t>Celebrate progress</a:t>
            </a:r>
          </a:p>
          <a:p>
            <a:pPr lvl="1"/>
            <a:endParaRPr lang="en-US" sz="2400" smtClean="0"/>
          </a:p>
          <a:p>
            <a:pPr lvl="1">
              <a:buFont typeface="Arial" charset="0"/>
              <a:buNone/>
            </a:pPr>
            <a:endParaRPr lang="en-US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01CB9F-6A6C-47F7-96EC-E09431836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Household Questionnaire Content </a:t>
            </a:r>
            <a:br>
              <a:rPr lang="en-US" dirty="0" smtClean="0"/>
            </a:br>
            <a:r>
              <a:rPr lang="en-US" dirty="0" smtClean="0"/>
              <a:t>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Content Areas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Household characteristics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Disaster Risk Knowledge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Hazards exposure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Household preparedness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Community preparedness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Public Awareness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Governance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Analysis: tally sheets for responses with totals entered into an excel file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FC492-1088-4326-B102-1B460A5FA4E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Household Survey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 tools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- Focus Groups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community checklist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the post-disaster report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F3412-7A5A-4B29-9736-2E4A3575E1C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Focus Groups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2 focus groups  conducted in each community: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Community Leaders</a:t>
            </a:r>
            <a:r>
              <a:rPr lang="en-US" sz="2400" smtClean="0"/>
              <a:t> -- elected officials, teachers, priests, leaders of community groups, elders, and others who hold formal or informal leadership roles.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Aim is to gain a broader perspective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sz="2000" b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People with Exceptional Disaster Knowledge--</a:t>
            </a:r>
            <a:r>
              <a:rPr lang="en-US" sz="2400" smtClean="0"/>
              <a:t> individuals responsible for community disaster response or planning, people who have been involved in disaster-related trainings/projects, &amp; key counterparts for CBDRR project.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Aims is gain a detail understanding of risk reduction activities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4861C-2E65-44EF-A9AA-E6B37D85CEB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 Group Overview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mtClean="0"/>
              <a:t>Measures collective knowledge, attitudes &amp; activities around DRR in  community</a:t>
            </a:r>
          </a:p>
          <a:p>
            <a:pPr lvl="1" eaLnBrk="1" hangingPunct="1"/>
            <a:r>
              <a:rPr lang="en-US" smtClean="0"/>
              <a:t>Completed in  baseline and final evaluations and every 6 months for monitoring</a:t>
            </a:r>
          </a:p>
          <a:p>
            <a:pPr lvl="1" eaLnBrk="1" hangingPunct="1"/>
            <a:r>
              <a:rPr lang="en-US" smtClean="0"/>
              <a:t>Two focus groups conducted per community on each monitoring visit</a:t>
            </a:r>
          </a:p>
          <a:p>
            <a:pPr lvl="1" eaLnBrk="1" hangingPunct="1"/>
            <a:r>
              <a:rPr lang="en-US" smtClean="0"/>
              <a:t>Approximately 2 hours in duration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7300B-E81B-41AE-A494-A578E810A56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Household Survey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 tools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Focus Groups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- The community checklist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the post-disaster report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C0BCD-453B-484A-A36E-2F62B0AF122C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457200" y="457200"/>
            <a:ext cx="8153400" cy="579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8CADAE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800"/>
              </a:spcAft>
            </a:pPr>
            <a:r>
              <a:rPr lang="en-US" sz="2800" b="1">
                <a:latin typeface="Calibri" pitchFamily="34" charset="0"/>
              </a:rPr>
              <a:t>The Community Checklist</a:t>
            </a:r>
          </a:p>
          <a:p>
            <a:pPr>
              <a:spcAft>
                <a:spcPts val="800"/>
              </a:spcAft>
            </a:pPr>
            <a:endParaRPr lang="en-US" sz="2800" b="1">
              <a:latin typeface="Calibri" pitchFamily="34" charset="0"/>
            </a:endParaRPr>
          </a:p>
          <a:p>
            <a:pPr lvl="2" indent="-914400">
              <a:spcAft>
                <a:spcPts val="800"/>
              </a:spcAft>
            </a:pPr>
            <a:r>
              <a:rPr lang="en-US" sz="2800" b="1">
                <a:latin typeface="Calibri" pitchFamily="34" charset="0"/>
              </a:rPr>
              <a:t>--</a:t>
            </a:r>
            <a:r>
              <a:rPr lang="en-US" sz="2800">
                <a:latin typeface="Calibri" pitchFamily="34" charset="0"/>
              </a:rPr>
              <a:t>Completed in the baseline and final assessments </a:t>
            </a:r>
          </a:p>
          <a:p>
            <a:pPr lvl="2" indent="-914400">
              <a:spcAft>
                <a:spcPts val="800"/>
              </a:spcAft>
            </a:pPr>
            <a:r>
              <a:rPr lang="en-US" sz="2800">
                <a:latin typeface="Calibri" pitchFamily="34" charset="0"/>
              </a:rPr>
              <a:t>and every 6 months during monitoring visits</a:t>
            </a:r>
          </a:p>
          <a:p>
            <a:pPr>
              <a:spcAft>
                <a:spcPts val="800"/>
              </a:spcAft>
            </a:pPr>
            <a:r>
              <a:rPr lang="en-US" sz="2800" b="1">
                <a:latin typeface="Calibri" pitchFamily="34" charset="0"/>
              </a:rPr>
              <a:t>--</a:t>
            </a:r>
            <a:r>
              <a:rPr lang="en-US" sz="2800">
                <a:latin typeface="Calibri" pitchFamily="34" charset="0"/>
              </a:rPr>
              <a:t>Community ‘walkabout” or tour with 1-2 key informants</a:t>
            </a:r>
          </a:p>
          <a:p>
            <a:pPr>
              <a:spcAft>
                <a:spcPts val="800"/>
              </a:spcAft>
            </a:pPr>
            <a:r>
              <a:rPr lang="en-US" sz="2800" b="1">
                <a:latin typeface="Calibri" pitchFamily="34" charset="0"/>
              </a:rPr>
              <a:t>--</a:t>
            </a:r>
            <a:r>
              <a:rPr lang="en-US" sz="2800">
                <a:latin typeface="Calibri" pitchFamily="34" charset="0"/>
              </a:rPr>
              <a:t>Reports  observations later verified by viewing documents &amp; key community sites &amp; DRR projects</a:t>
            </a:r>
          </a:p>
          <a:p>
            <a:pPr>
              <a:spcAft>
                <a:spcPts val="800"/>
              </a:spcAft>
            </a:pPr>
            <a:r>
              <a:rPr lang="en-US" sz="2800" b="1">
                <a:latin typeface="Calibri" pitchFamily="34" charset="0"/>
              </a:rPr>
              <a:t>--</a:t>
            </a:r>
            <a:r>
              <a:rPr lang="en-US" sz="2800">
                <a:latin typeface="Calibri" pitchFamily="34" charset="0"/>
              </a:rPr>
              <a:t>Requires 1 hour or less to complete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493A-D7FB-4783-92F5-6693AA7BA58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Household Survey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Monitoring tools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 Focus Groups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community checklist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- the post-disaster report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FF3BA-2FAB-4803-B941-87417FBCCB2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Post-Disaster Report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Final question in  Community Observation Checklist asks if  disaster or hazard occurred in past 6 months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If answer is yes, </a:t>
            </a:r>
            <a:r>
              <a:rPr lang="en-US" sz="2400" u="sng" smtClean="0"/>
              <a:t>post-disaster report</a:t>
            </a:r>
            <a:r>
              <a:rPr lang="en-US" sz="2400" smtClean="0"/>
              <a:t> should be completed  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Includes disasters that affected community + hazards that threatened  community but led to no  damage 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Arial" charset="0"/>
              <a:buNone/>
            </a:pP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It is important to capture community response</a:t>
            </a: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Arial" charset="0"/>
              <a:buNone/>
            </a:pPr>
            <a:r>
              <a:rPr lang="en-US" sz="2400" smtClean="0"/>
              <a:t>    (early warning system or evacuation) since: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Could be direct result of CBDRR activities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Reinforces CBDRR learning—shows value</a:t>
            </a:r>
          </a:p>
          <a:p>
            <a:pPr lvl="1"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2400" smtClean="0"/>
              <a:t>Improves readiness for next hazard or event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2C3B4-399F-4E32-BC68-25084BDEEB6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Questions/Exercise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Which of the characteristics of these methods appeal to you most for potential influence? </a:t>
            </a:r>
          </a:p>
          <a:p>
            <a:r>
              <a:rPr lang="en-US" sz="2800" smtClean="0"/>
              <a:t>What parts may be potentially risky or require most careful attention in implementation?</a:t>
            </a:r>
          </a:p>
          <a:p>
            <a:r>
              <a:rPr lang="en-US" sz="2800" smtClean="0"/>
              <a:t>Can you share some of your own methods (DRR or other sectors) which share some of these characteristics?</a:t>
            </a:r>
          </a:p>
          <a:p>
            <a:r>
              <a:rPr lang="en-US" sz="2800" smtClean="0"/>
              <a:t>OR—can you think of ways you could adapt your existing methods to tap similar potential?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6C06B-A809-49BC-BC88-2146FF1735E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z="7200" smtClean="0"/>
              <a:t>THE END</a:t>
            </a:r>
          </a:p>
          <a:p>
            <a:pPr algn="ctr">
              <a:buFont typeface="Arial" charset="0"/>
              <a:buNone/>
            </a:pPr>
            <a:r>
              <a:rPr lang="en-US" sz="5400" smtClean="0"/>
              <a:t>Thank you for your Attention</a:t>
            </a:r>
          </a:p>
          <a:p>
            <a:pPr algn="ctr">
              <a:buFont typeface="Arial" charset="0"/>
              <a:buNone/>
            </a:pPr>
            <a:r>
              <a:rPr lang="en-US" sz="2400" smtClean="0"/>
              <a:t>HillDal@usa.redcross.org</a:t>
            </a:r>
          </a:p>
          <a:p>
            <a:pPr algn="ctr">
              <a:buFont typeface="Arial" charset="0"/>
              <a:buNone/>
            </a:pPr>
            <a:endParaRPr lang="en-US" sz="5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F30FB-05B1-46B2-A193-C663AA73D62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Workshop– for Us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Framework &amp; Methodology is still under development</a:t>
            </a:r>
          </a:p>
          <a:p>
            <a:pPr lvl="1"/>
            <a:r>
              <a:rPr lang="en-US" smtClean="0"/>
              <a:t>Tested baseline and mid-term tools in several countries</a:t>
            </a:r>
          </a:p>
          <a:p>
            <a:pPr lvl="1"/>
            <a:r>
              <a:rPr lang="en-US" smtClean="0"/>
              <a:t>Trained national RC societies in Latin America and Caribbean to get  feedback</a:t>
            </a:r>
          </a:p>
          <a:p>
            <a:r>
              <a:rPr lang="en-US" smtClean="0"/>
              <a:t>Still to come: simulations; endlines &amp; analysis</a:t>
            </a:r>
          </a:p>
          <a:p>
            <a:r>
              <a:rPr lang="en-US" smtClean="0"/>
              <a:t>Thus, we welcome YOUR input at this stage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220B-3D75-46AF-97DD-3E57EF3BA0D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Community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focus group is a good way to lead into the Community Checklist component of the evaluation.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or more of the members of the focus group of individuals with disaster knowledge is likely to be a good person to assist you with the community checklist.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possible identify one or two people, preferably a community members involved with the Red Cross CBDRR project, as a key informant(s) for the community.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They can assist in completing the community checklist during monitoring visits, should be knowledgeable about ongoing DRR activities, and can serve as a project </a:t>
            </a:r>
            <a:r>
              <a:rPr lang="en-US" dirty="0" err="1" smtClean="0"/>
              <a:t>liasion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C541E-88A6-48F0-9218-6612027FFDC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and Evaluation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Each of the individual monitoring tools is designed to measure aspects of the five domains of resilience.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Resilience will be assessed by combining data from a </a:t>
            </a:r>
            <a:r>
              <a:rPr lang="en-US" u="sng" dirty="0" smtClean="0"/>
              <a:t>household survey</a:t>
            </a:r>
            <a:r>
              <a:rPr lang="en-US" dirty="0" smtClean="0"/>
              <a:t>, </a:t>
            </a:r>
            <a:r>
              <a:rPr lang="en-US" u="sng" dirty="0" smtClean="0"/>
              <a:t>focus groups </a:t>
            </a:r>
            <a:r>
              <a:rPr lang="en-US" dirty="0" smtClean="0"/>
              <a:t>with community leaders, and a </a:t>
            </a:r>
            <a:r>
              <a:rPr lang="en-US" u="sng" dirty="0" smtClean="0"/>
              <a:t>community observation checklist</a:t>
            </a:r>
            <a:r>
              <a:rPr lang="en-US" dirty="0" smtClean="0"/>
              <a:t>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By measuring resilience, the evaluation aims to assess changes in risk mitigation, preparedness, and response capacity as a result of Red Cross activities.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Post-disaster assessments </a:t>
            </a:r>
            <a:r>
              <a:rPr lang="en-US" dirty="0" smtClean="0"/>
              <a:t>are an additional evaluation tool that can be used to capture a communities’ experiences in responding an actual disaster.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61285-D6FC-46F7-9471-A025709BE52C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Post-Disaster Report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It is important that all disasters that affect a community are recorded. 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For this reason, it is important to ask about disaster occurrences in the community every six months during the monitoring visits.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53E78-BD6D-48CB-8EC4-E47F6A283C7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 Group Overview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When focus groups are conducted as part of the baseline and final surveys, they should be conducted on the second or third day of the visit</a:t>
            </a:r>
          </a:p>
          <a:p>
            <a:pPr eaLnBrk="1" hangingPunct="1"/>
            <a:r>
              <a:rPr lang="en-US" sz="2800" smtClean="0"/>
              <a:t>When focus groups are conducted for monitoring, it should be possible to complete them in one day along with the other monitoring activities</a:t>
            </a:r>
          </a:p>
          <a:p>
            <a:pPr eaLnBrk="1" hangingPunct="1"/>
            <a:r>
              <a:rPr lang="en-US" sz="2800" smtClean="0"/>
              <a:t>Preparation is critical to ensure that the focus group can take place as planned. </a:t>
            </a:r>
          </a:p>
          <a:p>
            <a:pPr lvl="1" eaLnBrk="1" hangingPunct="1"/>
            <a:r>
              <a:rPr lang="en-US" sz="2400" smtClean="0"/>
              <a:t>Contact community leaders in advance</a:t>
            </a:r>
          </a:p>
          <a:p>
            <a:pPr lvl="1" eaLnBrk="1" hangingPunct="1"/>
            <a:r>
              <a:rPr lang="en-US" sz="2400" smtClean="0"/>
              <a:t>When possible, try to use the same (or similar)  focus groups participants throughout the project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E890B-E72D-4AEF-8F41-C6F4D59C57B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 of Monitoring and Evaluation for Each Community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smtClean="0"/>
              <a:t>Baseline and final assessments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Most time consuming components of the planned M&amp;E because they include household surveys  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/>
              <a:t>Interim monitoring activities completed every six months while project is ongoing in a community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Aim to be useful project management tools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Aim to aid Red Cross NSs in evaluating CBDRR progress and understanding current community needs.  </a:t>
            </a:r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D532-EB1C-4685-B90A-C9D6443E392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Community Risk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following equation is commonly used to illustrate disaster reduction concepts and to communicate elements that contribute to disaster risk levels: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       Risk    =</a:t>
            </a:r>
            <a:r>
              <a:rPr lang="en-US" dirty="0" smtClean="0"/>
              <a:t>    </a:t>
            </a:r>
            <a:r>
              <a:rPr lang="en-US" b="1" dirty="0" smtClean="0"/>
              <a:t>Hazard   x</a:t>
            </a:r>
            <a:r>
              <a:rPr lang="en-US" dirty="0" smtClean="0"/>
              <a:t>    </a:t>
            </a:r>
            <a:r>
              <a:rPr lang="en-US" b="1" dirty="0" smtClean="0"/>
              <a:t>Vulnerability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					       	      Capacity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Serves as the basis for determining community risk scores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486400" y="42672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B7B39-86FE-458A-9B10-106B0C11617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Domains of Resilience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371600"/>
          <a:ext cx="8001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smtClean="0"/>
                        <a:t>Red Cross CBDRR Program Elements</a:t>
                      </a:r>
                      <a:endParaRPr lang="en-US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smtClean="0"/>
                        <a:t>Corresponding Evaluation Domains</a:t>
                      </a:r>
                      <a:endParaRPr lang="en-US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smtClean="0"/>
                        <a:t>Hyogo Framework Priority for Action</a:t>
                      </a:r>
                      <a:endParaRPr lang="en-US" u="sng"/>
                    </a:p>
                  </a:txBody>
                  <a:tcPr anchor="ctr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Governance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Governance</a:t>
                      </a:r>
                      <a:endParaRPr lang="en-US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Risk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/>
                        <a:t>Risk Knowledge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Risk identification,</a:t>
                      </a:r>
                      <a:r>
                        <a:rPr lang="en-US" baseline="0" smtClean="0"/>
                        <a:t> assessment, and early warning</a:t>
                      </a:r>
                      <a:endParaRPr lang="en-US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Knowledge and Education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Public Awareness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Knowledge management and education</a:t>
                      </a:r>
                      <a:endParaRPr lang="en-US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Risk Management and</a:t>
                      </a:r>
                      <a:r>
                        <a:rPr lang="en-US" baseline="0" smtClean="0"/>
                        <a:t> Vulnerability Reduction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Risk Reduction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Reducing underlying</a:t>
                      </a:r>
                      <a:r>
                        <a:rPr lang="en-US" baseline="0" smtClean="0"/>
                        <a:t> risk factors</a:t>
                      </a:r>
                      <a:endParaRPr lang="en-US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Preparedness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Preparedness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Preparedness</a:t>
                      </a:r>
                      <a:endParaRPr lang="en-US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1447800"/>
            <a:ext cx="2667000" cy="5105400"/>
          </a:xfrm>
          <a:prstGeom prst="rect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A54F6-8F2A-4C1D-9CFB-D95AB4E294A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Community Risk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Measured on a scale of 1 to 100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At baseline and final evaluations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Can be partially updated with monitoring information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 rot="10800000">
            <a:off x="1600200" y="3352800"/>
            <a:ext cx="5714999" cy="895350"/>
          </a:xfrm>
          <a:prstGeom prst="leftRightArrow">
            <a:avLst/>
          </a:prstGeom>
          <a:gradFill flip="none" rotWithShape="1">
            <a:gsLst>
              <a:gs pos="18000">
                <a:srgbClr val="00B050"/>
              </a:gs>
              <a:gs pos="34000">
                <a:srgbClr val="FFFF00"/>
              </a:gs>
              <a:gs pos="83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23975" y="2971800"/>
            <a:ext cx="63246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</a:rPr>
              <a:t>       Lower Risk        Medium Risk        Higher Risk        Highest Risk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solidFill>
                  <a:schemeClr val="tx1"/>
                </a:solidFill>
              </a:rPr>
              <a:t>           0 – 40 	    40 – 60	               60 – 80 	         80 – 100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558D-F062-44F4-AA32-DB2798902E4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Measuring Resiliency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Components from each of the different tools are combined to produce scores for the different components of resiliency and risk reduction in each community.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These can be used in discussions with the community about disaster risk and to measure changes in community capacity over time.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Scores will change over the project period based on the input of new monitoring data and provide an updated perspective of community resilience and disaster risk.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F671B-5A3B-498C-BB7B-9C8151A4FF40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Survey Implementation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2484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3C914-ACB6-4DA4-8973-DDFD52E5261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Acronyms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RC = Red Cross or Red Crescent</a:t>
            </a:r>
          </a:p>
          <a:p>
            <a:pPr>
              <a:lnSpc>
                <a:spcPct val="90000"/>
              </a:lnSpc>
            </a:pPr>
            <a:r>
              <a:rPr lang="en-US" smtClean="0"/>
              <a:t>NS = National (RC) Societies in-country</a:t>
            </a:r>
          </a:p>
          <a:p>
            <a:pPr>
              <a:lnSpc>
                <a:spcPct val="90000"/>
              </a:lnSpc>
            </a:pPr>
            <a:r>
              <a:rPr lang="en-US" smtClean="0"/>
              <a:t>DRR = Disaster Risk Reduction</a:t>
            </a:r>
          </a:p>
          <a:p>
            <a:pPr>
              <a:lnSpc>
                <a:spcPct val="90000"/>
              </a:lnSpc>
            </a:pPr>
            <a:r>
              <a:rPr lang="en-US" smtClean="0"/>
              <a:t>CBDRR = Community Based Disaster Risk Reduction</a:t>
            </a:r>
          </a:p>
          <a:p>
            <a:pPr>
              <a:lnSpc>
                <a:spcPct val="90000"/>
              </a:lnSpc>
            </a:pPr>
            <a:r>
              <a:rPr lang="en-US" smtClean="0"/>
              <a:t>VCA = Vulnerability &amp; Capacity Assessment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mtClean="0"/>
              <a:t>    (a standard part of CBDRR approach of RC)</a:t>
            </a:r>
          </a:p>
          <a:p>
            <a:pPr>
              <a:lnSpc>
                <a:spcPct val="90000"/>
              </a:lnSpc>
            </a:pPr>
            <a:r>
              <a:rPr lang="en-US" smtClean="0"/>
              <a:t>JHU = Johns Hopkins University (United States)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BA0F4-26FB-4EC2-A866-D3A2EBCB706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Community Level M &amp; E Outcomes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Qualitative understanding of ongoing activities and current needs</a:t>
            </a:r>
          </a:p>
          <a:p>
            <a:pPr eaLnBrk="1" hangingPunct="1"/>
            <a:r>
              <a:rPr lang="en-US" smtClean="0"/>
              <a:t>Performance by numerous indicators</a:t>
            </a:r>
          </a:p>
          <a:p>
            <a:pPr lvl="1" eaLnBrk="1" hangingPunct="1"/>
            <a:r>
              <a:rPr lang="en-US" smtClean="0"/>
              <a:t>Primarily in the baseline and final assessment</a:t>
            </a:r>
          </a:p>
          <a:p>
            <a:pPr eaLnBrk="1" hangingPunct="1"/>
            <a:r>
              <a:rPr lang="en-US" smtClean="0"/>
              <a:t>Two community-level summary measures</a:t>
            </a:r>
          </a:p>
          <a:p>
            <a:pPr lvl="1" eaLnBrk="1" hangingPunct="1"/>
            <a:r>
              <a:rPr lang="en-US" b="1" smtClean="0"/>
              <a:t>Resiliency Domains</a:t>
            </a:r>
          </a:p>
          <a:p>
            <a:pPr lvl="1" eaLnBrk="1" hangingPunct="1"/>
            <a:r>
              <a:rPr lang="en-US" b="1" smtClean="0"/>
              <a:t>Community Risk Scores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38CF6-9586-45FC-A2D8-D26339FACF7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63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Household Survey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/>
              <a:t>Used in both the baseline and final evaluations of CBDRR programs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 smtClean="0"/>
              <a:t>Provides information on communities that can aid in developing CBDRR program activities that address community needs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 smtClean="0"/>
              <a:t>Measure program impact by looking at changes in pre/post program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/>
              <a:t>Aims to simplify evaluation by collecting a minimal amount of information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4000" dirty="0" smtClean="0"/>
              <a:t>Reduced reporting burden for National Societies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/>
              <a:t>Feasible to implement and analyze in a short period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700" dirty="0" smtClean="0"/>
              <a:t>Allows for comparisons across communities and countries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347EC-E0B2-4649-B3C7-EDAD6E8BBF5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Household Survey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only tool that measures project impact from the community’s view point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Provides a perspective beyond that of community leaders or other community members involved in the project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Every household in the community has a chance to be selected for participation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100 households are included in the baseline and final evaluations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household interview lasts on average ~15 minutes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Households in the baseline and final surveys will be different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9160F-9A4F-43BB-A917-3776BD80ABB3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critical component of the assessment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Has the potential to impact findings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available, community maps or household lists should be used to plan the sample in advance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Ensures a consistent sampling process where all households have a chance to be selected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Easier to coordinate interviews and manage data collection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If not available, maps can be made with the help of community members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F864B-66CA-4D66-A4B8-2A2F50B3FC5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Red Cross CBDRR Programs in Latin America and the Caribbean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64820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Aim to increase disaster preparedness and resiliency in vulnerable communities</a:t>
            </a:r>
          </a:p>
          <a:p>
            <a:pPr lvl="1" eaLnBrk="1" hangingPunct="1"/>
            <a:r>
              <a:rPr lang="en-US" sz="2000" smtClean="0"/>
              <a:t>Urban and rural</a:t>
            </a:r>
          </a:p>
          <a:p>
            <a:pPr lvl="1" eaLnBrk="1" hangingPunct="1"/>
            <a:r>
              <a:rPr lang="en-US" sz="2000" smtClean="0"/>
              <a:t>Several communities per country</a:t>
            </a:r>
          </a:p>
          <a:p>
            <a:pPr eaLnBrk="1" hangingPunct="1"/>
            <a:r>
              <a:rPr lang="en-US" sz="2400" smtClean="0"/>
              <a:t>At least 11 countries will participate in CBDRR programs</a:t>
            </a:r>
          </a:p>
          <a:p>
            <a:pPr lvl="1" eaLnBrk="1" hangingPunct="1"/>
            <a:r>
              <a:rPr lang="en-US" sz="2000" smtClean="0"/>
              <a:t>Funded under two separate grants</a:t>
            </a:r>
          </a:p>
          <a:p>
            <a:pPr lvl="1" eaLnBrk="1" hangingPunct="1"/>
            <a:r>
              <a:rPr lang="en-US" sz="2000" smtClean="0"/>
              <a:t>Similar objectives and program activities in each region</a:t>
            </a:r>
          </a:p>
          <a:p>
            <a:pPr lvl="1" eaLnBrk="1" hangingPunct="1"/>
            <a:r>
              <a:rPr lang="en-US" sz="2000" smtClean="0"/>
              <a:t>Two to three year programs, depending on the country location</a:t>
            </a:r>
          </a:p>
          <a:p>
            <a:pPr eaLnBrk="1" hangingPunct="1"/>
            <a:endParaRPr lang="en-US" sz="2400" smtClean="0"/>
          </a:p>
        </p:txBody>
      </p:sp>
      <p:grpSp>
        <p:nvGrpSpPr>
          <p:cNvPr id="4" name="Group 4"/>
          <p:cNvGrpSpPr/>
          <p:nvPr/>
        </p:nvGrpSpPr>
        <p:grpSpPr>
          <a:xfrm>
            <a:off x="6400800" y="2209800"/>
            <a:ext cx="1319636" cy="828090"/>
            <a:chOff x="1006634" y="473085"/>
            <a:chExt cx="1319636" cy="828090"/>
          </a:xfrm>
          <a:solidFill>
            <a:schemeClr val="accent4"/>
          </a:solidFill>
        </p:grpSpPr>
        <p:sp>
          <p:nvSpPr>
            <p:cNvPr id="21" name="Oval 20"/>
            <p:cNvSpPr/>
            <p:nvPr/>
          </p:nvSpPr>
          <p:spPr>
            <a:xfrm>
              <a:off x="1006634" y="473085"/>
              <a:ext cx="1319636" cy="8280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1199890" y="594356"/>
              <a:ext cx="933124" cy="58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/>
                <a:t>Caribbean</a:t>
              </a:r>
            </a:p>
          </p:txBody>
        </p:sp>
      </p:grp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7188200" y="2209800"/>
            <a:ext cx="2224088" cy="828675"/>
            <a:chOff x="1794647" y="473085"/>
            <a:chExt cx="2224156" cy="828090"/>
          </a:xfrm>
        </p:grpSpPr>
        <p:sp>
          <p:nvSpPr>
            <p:cNvPr id="19" name="Rectangle 18"/>
            <p:cNvSpPr/>
            <p:nvPr/>
          </p:nvSpPr>
          <p:spPr>
            <a:xfrm>
              <a:off x="1794647" y="473085"/>
              <a:ext cx="1979674" cy="8280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039129" y="473085"/>
              <a:ext cx="1979674" cy="828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11480" tIns="0" rIns="0" bIns="0" spcCol="1270" anchor="ctr"/>
            <a:lstStyle/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Antigua &amp; Barbuda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Bahamas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St Kitts &amp; Nevis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/>
                <a:t>St Lucia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32955" y="3127657"/>
            <a:ext cx="828090" cy="828090"/>
            <a:chOff x="1638789" y="1390942"/>
            <a:chExt cx="828090" cy="828090"/>
          </a:xfrm>
          <a:solidFill>
            <a:schemeClr val="accent4"/>
          </a:solidFill>
        </p:grpSpPr>
        <p:sp>
          <p:nvSpPr>
            <p:cNvPr id="17" name="Oval 16"/>
            <p:cNvSpPr/>
            <p:nvPr/>
          </p:nvSpPr>
          <p:spPr>
            <a:xfrm>
              <a:off x="1638789" y="1390942"/>
              <a:ext cx="828090" cy="8280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8"/>
            <p:cNvSpPr/>
            <p:nvPr/>
          </p:nvSpPr>
          <p:spPr>
            <a:xfrm>
              <a:off x="1760060" y="1512213"/>
              <a:ext cx="585548" cy="58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/>
                <a:t>Central America</a:t>
              </a:r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7943850" y="3127375"/>
            <a:ext cx="1241425" cy="828675"/>
            <a:chOff x="2549688" y="1390942"/>
            <a:chExt cx="1242135" cy="828090"/>
          </a:xfrm>
        </p:grpSpPr>
        <p:sp>
          <p:nvSpPr>
            <p:cNvPr id="15" name="Rectangle 14"/>
            <p:cNvSpPr/>
            <p:nvPr/>
          </p:nvSpPr>
          <p:spPr>
            <a:xfrm>
              <a:off x="2549688" y="1390942"/>
              <a:ext cx="1242135" cy="8280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549688" y="1390942"/>
              <a:ext cx="1242135" cy="828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El Salvador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Honduras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Panama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77299" y="4148362"/>
            <a:ext cx="828090" cy="828090"/>
            <a:chOff x="1365292" y="2411647"/>
            <a:chExt cx="828090" cy="828090"/>
          </a:xfrm>
          <a:solidFill>
            <a:schemeClr val="accent4"/>
          </a:solidFill>
        </p:grpSpPr>
        <p:sp>
          <p:nvSpPr>
            <p:cNvPr id="13" name="Oval 12"/>
            <p:cNvSpPr/>
            <p:nvPr/>
          </p:nvSpPr>
          <p:spPr>
            <a:xfrm>
              <a:off x="1365292" y="2411647"/>
              <a:ext cx="828090" cy="8280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1486563" y="2532918"/>
              <a:ext cx="585548" cy="58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200"/>
                <a:t>South America</a:t>
              </a:r>
            </a:p>
          </p:txBody>
        </p:sp>
      </p:grp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7670800" y="4148138"/>
            <a:ext cx="1241425" cy="828675"/>
            <a:chOff x="2276191" y="2411647"/>
            <a:chExt cx="1242135" cy="828090"/>
          </a:xfrm>
        </p:grpSpPr>
        <p:sp>
          <p:nvSpPr>
            <p:cNvPr id="11" name="Rectangle 10"/>
            <p:cNvSpPr/>
            <p:nvPr/>
          </p:nvSpPr>
          <p:spPr>
            <a:xfrm>
              <a:off x="2276191" y="2411647"/>
              <a:ext cx="1242135" cy="8280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276191" y="2411647"/>
              <a:ext cx="1242135" cy="828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Colombia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Ecuador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Paraguay</a:t>
              </a:r>
            </a:p>
            <a:p>
              <a:pPr marL="57150" lvl="1" indent="-57150" defTabSz="4445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/>
                <a:t>Peru</a:t>
              </a:r>
            </a:p>
          </p:txBody>
        </p:sp>
      </p:grpSp>
      <p:grpSp>
        <p:nvGrpSpPr>
          <p:cNvPr id="10" name="Group 22"/>
          <p:cNvGrpSpPr/>
          <p:nvPr/>
        </p:nvGrpSpPr>
        <p:grpSpPr>
          <a:xfrm>
            <a:off x="4546813" y="2991026"/>
            <a:ext cx="2133600" cy="1676400"/>
            <a:chOff x="1365292" y="2411647"/>
            <a:chExt cx="828090" cy="828090"/>
          </a:xfrm>
          <a:solidFill>
            <a:schemeClr val="accent4"/>
          </a:solidFill>
        </p:grpSpPr>
        <p:sp>
          <p:nvSpPr>
            <p:cNvPr id="24" name="Oval 23"/>
            <p:cNvSpPr/>
            <p:nvPr/>
          </p:nvSpPr>
          <p:spPr>
            <a:xfrm>
              <a:off x="1365292" y="2411647"/>
              <a:ext cx="828090" cy="82809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2"/>
            <p:cNvSpPr/>
            <p:nvPr/>
          </p:nvSpPr>
          <p:spPr>
            <a:xfrm>
              <a:off x="1486563" y="2532918"/>
              <a:ext cx="585548" cy="585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" tIns="5715" rIns="5715" bIns="5715" spcCol="1270" anchor="ctr"/>
            <a:lstStyle/>
            <a:p>
              <a:pPr algn="ctr" defTabSz="400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dirty="0"/>
                <a:t>LAC CBDRR Program Countries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V="1">
            <a:off x="6324600" y="2971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7" idx="2"/>
          </p:cNvCxnSpPr>
          <p:nvPr/>
        </p:nvCxnSpPr>
        <p:spPr>
          <a:xfrm flipV="1">
            <a:off x="6629400" y="3541713"/>
            <a:ext cx="403225" cy="39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324600" y="4419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18EA4-8380-411F-BCD0-75F47304B26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Joint Effort with Johns Hopkins University: Opportunity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Wanted methodology to help us learn about CBDRR program outcomes at a regional level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Few quantitative evaluations of CBDRR completed to date-- so Red Cross &amp; JHU have  opportunity to contribute greatly to the field</a:t>
            </a:r>
          </a:p>
          <a:p>
            <a:pPr eaLnBrk="1" hangingPunct="1">
              <a:lnSpc>
                <a:spcPct val="90000"/>
              </a:lnSpc>
            </a:pPr>
            <a:endParaRPr lang="en-US" sz="3000" smtClean="0"/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Acknowledge technical input of Shannon Doocy, Professor at Johns Hopkins University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85B49-46BD-426E-A05A-C3DDE9B23C47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06FF6-4FC4-49C1-B14D-C36C61A600A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Monitoring and Evaluation Objectives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mtClean="0"/>
              <a:t>Standardize CBDRR monitoring and evaluation across program countries</a:t>
            </a:r>
          </a:p>
          <a:p>
            <a:pPr eaLnBrk="1" hangingPunct="1"/>
            <a:r>
              <a:rPr lang="en-US" smtClean="0"/>
              <a:t>Summarize results across multiple settings</a:t>
            </a:r>
          </a:p>
          <a:p>
            <a:pPr eaLnBrk="1" hangingPunct="1"/>
            <a:r>
              <a:rPr lang="en-US" smtClean="0"/>
              <a:t>Compare communities and programs across the region:</a:t>
            </a:r>
          </a:p>
          <a:p>
            <a:pPr lvl="1" eaLnBrk="1" hangingPunct="1"/>
            <a:r>
              <a:rPr lang="en-US" smtClean="0"/>
              <a:t>Identify settings where CBDRR works best </a:t>
            </a:r>
          </a:p>
          <a:p>
            <a:pPr lvl="1" eaLnBrk="1" hangingPunct="1"/>
            <a:r>
              <a:rPr lang="en-US" smtClean="0"/>
              <a:t>Identify which types of CBDRR activities are most effective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5107F-E4FE-4020-9EA6-E1FBB5968ED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Theoretical Basis for Red Cross CBDRR Programs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CBDRR Programs are informed by the Hyogo Framework in Disaster Risk Reduction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evaluation strategy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Baseline and final evaluations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Routine monitoring of community CBDRR activities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Each  individual monitoring tool is designed to measure aspects of the 5 domains of resilience  of Hyogo Framework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2144</Words>
  <Application>Microsoft Office PowerPoint</Application>
  <PresentationFormat>On-screen Show (4:3)</PresentationFormat>
  <Paragraphs>336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Slide</vt:lpstr>
      <vt:lpstr>Evaluating Progress in Disaster Preparedness across Countries: Hyogo concepts Made Easy  (and Influential)</vt:lpstr>
      <vt:lpstr>Purpose of Workshop: For You</vt:lpstr>
      <vt:lpstr>Purpose of Workshop– for Us</vt:lpstr>
      <vt:lpstr>Acronyms</vt:lpstr>
      <vt:lpstr>Red Cross CBDRR Programs in Latin America and the Caribbean</vt:lpstr>
      <vt:lpstr>Joint Effort with Johns Hopkins University: Opportunity</vt:lpstr>
      <vt:lpstr>Slide 7</vt:lpstr>
      <vt:lpstr>Monitoring and Evaluation Objectives</vt:lpstr>
      <vt:lpstr>The Theoretical Basis for Red Cross CBDRR Programs</vt:lpstr>
      <vt:lpstr>Overview of CBDRR activities, outcomes, and M&amp;E framework</vt:lpstr>
      <vt:lpstr>Overview of the Monitoring and Evaluation Strategy</vt:lpstr>
      <vt:lpstr>Overview of Monitoring and Evaluation Activities</vt:lpstr>
      <vt:lpstr>Visualizing the Resiliency Domains</vt:lpstr>
      <vt:lpstr>Key Components of the Resiliency Domains</vt:lpstr>
      <vt:lpstr>The Household Survey  Monitoring tools  - Focus Groups  - The community checklist  - the post-disaster report</vt:lpstr>
      <vt:lpstr>Key Components of the  Household Survey</vt:lpstr>
      <vt:lpstr>Baseline/Final Evaluation Timeline</vt:lpstr>
      <vt:lpstr>The Survey Team</vt:lpstr>
      <vt:lpstr>Sampling Methods Two Options</vt:lpstr>
      <vt:lpstr>Household Questionnaire Content  and Analysis</vt:lpstr>
      <vt:lpstr>The Household Survey  Monitoring tools  - Focus Groups  - The community checklist  - the post-disaster report</vt:lpstr>
      <vt:lpstr>Types of Focus Groups</vt:lpstr>
      <vt:lpstr>Focus Group Overview</vt:lpstr>
      <vt:lpstr>The Household Survey  Monitoring tools  - Focus Groups  - The community checklist  - the post-disaster report</vt:lpstr>
      <vt:lpstr>Slide 25</vt:lpstr>
      <vt:lpstr>The Household Survey  Monitoring tools  - Focus Groups  - The community checklist  - the post-disaster report</vt:lpstr>
      <vt:lpstr>The Post-Disaster Report</vt:lpstr>
      <vt:lpstr>Questions/Exercise</vt:lpstr>
      <vt:lpstr>Slide 29</vt:lpstr>
      <vt:lpstr>The Community Checklist</vt:lpstr>
      <vt:lpstr>Monitoring and Evaluation Tools</vt:lpstr>
      <vt:lpstr>The Post-Disaster Report</vt:lpstr>
      <vt:lpstr>Focus Group Overview</vt:lpstr>
      <vt:lpstr>Overview of Monitoring and Evaluation for Each Community</vt:lpstr>
      <vt:lpstr>Community Risk Scores</vt:lpstr>
      <vt:lpstr>Domains of Resilience</vt:lpstr>
      <vt:lpstr>Community Risk Scores</vt:lpstr>
      <vt:lpstr>Measuring Resiliency</vt:lpstr>
      <vt:lpstr>Survey Implementation Overview</vt:lpstr>
      <vt:lpstr>Community Level M &amp; E Outcomes</vt:lpstr>
      <vt:lpstr>Household Survey Overview</vt:lpstr>
      <vt:lpstr>Household Survey Overview</vt:lpstr>
      <vt:lpstr>Sample Planning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 Community Disaster Risk Reduction</dc:title>
  <dc:creator>Karen Milch</dc:creator>
  <cp:lastModifiedBy>system administrator</cp:lastModifiedBy>
  <cp:revision>37</cp:revision>
  <dcterms:created xsi:type="dcterms:W3CDTF">2010-03-22T02:32:43Z</dcterms:created>
  <dcterms:modified xsi:type="dcterms:W3CDTF">2011-08-31T22:10:19Z</dcterms:modified>
</cp:coreProperties>
</file>